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3" r:id="rId3"/>
    <p:sldId id="257" r:id="rId4"/>
    <p:sldId id="317" r:id="rId5"/>
    <p:sldId id="265" r:id="rId6"/>
    <p:sldId id="266" r:id="rId7"/>
    <p:sldId id="264" r:id="rId8"/>
    <p:sldId id="308" r:id="rId9"/>
    <p:sldId id="297" r:id="rId10"/>
    <p:sldId id="298" r:id="rId11"/>
    <p:sldId id="299" r:id="rId12"/>
    <p:sldId id="300" r:id="rId13"/>
    <p:sldId id="301" r:id="rId14"/>
    <p:sldId id="302" r:id="rId15"/>
    <p:sldId id="303" r:id="rId16"/>
    <p:sldId id="304" r:id="rId17"/>
    <p:sldId id="306" r:id="rId18"/>
    <p:sldId id="307" r:id="rId19"/>
    <p:sldId id="309" r:id="rId20"/>
    <p:sldId id="310" r:id="rId21"/>
    <p:sldId id="311" r:id="rId22"/>
    <p:sldId id="312" r:id="rId23"/>
    <p:sldId id="313" r:id="rId24"/>
    <p:sldId id="314" r:id="rId25"/>
    <p:sldId id="315" r:id="rId26"/>
    <p:sldId id="316" r:id="rId27"/>
    <p:sldId id="318" r:id="rId28"/>
    <p:sldId id="319" r:id="rId29"/>
    <p:sldId id="320" r:id="rId30"/>
    <p:sldId id="321" r:id="rId31"/>
    <p:sldId id="296" r:id="rId32"/>
    <p:sldId id="291" r:id="rId33"/>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27C0728-BFBA-4018-A895-7E45D940962F}">
          <p14:sldIdLst>
            <p14:sldId id="256"/>
          </p14:sldIdLst>
        </p14:section>
        <p14:section name="COURSE CONTENT" id="{F4927CBE-FA17-46D1-BAAE-887D0AF2CCBF}">
          <p14:sldIdLst>
            <p14:sldId id="263"/>
            <p14:sldId id="257"/>
            <p14:sldId id="317"/>
            <p14:sldId id="265"/>
            <p14:sldId id="266"/>
            <p14:sldId id="264"/>
            <p14:sldId id="308"/>
            <p14:sldId id="297"/>
            <p14:sldId id="298"/>
            <p14:sldId id="299"/>
            <p14:sldId id="300"/>
            <p14:sldId id="301"/>
            <p14:sldId id="302"/>
            <p14:sldId id="303"/>
            <p14:sldId id="304"/>
            <p14:sldId id="306"/>
            <p14:sldId id="307"/>
            <p14:sldId id="309"/>
            <p14:sldId id="310"/>
            <p14:sldId id="311"/>
            <p14:sldId id="312"/>
            <p14:sldId id="313"/>
            <p14:sldId id="314"/>
            <p14:sldId id="315"/>
            <p14:sldId id="316"/>
            <p14:sldId id="318"/>
            <p14:sldId id="319"/>
            <p14:sldId id="320"/>
            <p14:sldId id="321"/>
            <p14:sldId id="296"/>
          </p14:sldIdLst>
        </p14:section>
        <p14:section name="REFERENCE" id="{82098E28-DACF-4424-86A1-E861B2DCC6FF}">
          <p14:sldIdLst>
            <p14:sldId id="2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008FD5"/>
    <a:srgbClr val="558FD5"/>
    <a:srgbClr val="0079B8"/>
    <a:srgbClr val="0081B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0A9E2-4EDF-426D-B23B-C81F7E34554A}" type="datetimeFigureOut">
              <a:rPr lang="en-ID" smtClean="0"/>
              <a:t>28/07/2018</a:t>
            </a:fld>
            <a:endParaRPr lang="en-ID"/>
          </a:p>
        </p:txBody>
      </p:sp>
      <p:sp>
        <p:nvSpPr>
          <p:cNvPr id="4" name="Tampungan Gambar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6CB6B-C0F3-4AF5-96FF-89CCC1A86A8A}" type="slidenum">
              <a:rPr lang="en-ID" smtClean="0"/>
              <a:t>‹#›</a:t>
            </a:fld>
            <a:endParaRPr lang="en-ID"/>
          </a:p>
        </p:txBody>
      </p:sp>
    </p:spTree>
    <p:extLst>
      <p:ext uri="{BB962C8B-B14F-4D97-AF65-F5344CB8AC3E}">
        <p14:creationId xmlns:p14="http://schemas.microsoft.com/office/powerpoint/2010/main" val="1396230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72514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63596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118876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28/07/2018</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a:t>Click to edit Master subtitle style</a:t>
            </a:r>
            <a:endParaRPr lang="id-ID" dirty="0"/>
          </a:p>
        </p:txBody>
      </p:sp>
    </p:spTree>
    <p:extLst>
      <p:ext uri="{BB962C8B-B14F-4D97-AF65-F5344CB8AC3E}">
        <p14:creationId xmlns:p14="http://schemas.microsoft.com/office/powerpoint/2010/main" val="7618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59364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1632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985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43551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327369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161704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28/07/2018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319381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28/07/2018</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766887" y="1676400"/>
            <a:ext cx="7072313" cy="935038"/>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Open Sans"/>
              </a:rPr>
              <a:t>Course			: 2D Game Programming </a:t>
            </a:r>
          </a:p>
          <a:p>
            <a:pPr>
              <a:spcBef>
                <a:spcPct val="20000"/>
              </a:spcBef>
              <a:tabLst>
                <a:tab pos="1320800" algn="l"/>
                <a:tab pos="2054225" algn="l"/>
              </a:tabLst>
            </a:pPr>
            <a:r>
              <a:rPr lang="en-US" sz="2400" dirty="0">
                <a:solidFill>
                  <a:schemeClr val="bg1"/>
                </a:solidFill>
                <a:latin typeface="Open Sans"/>
              </a:rPr>
              <a:t>Effective Period	: </a:t>
            </a:r>
            <a:r>
              <a:rPr lang="en-US" sz="2400">
                <a:solidFill>
                  <a:schemeClr val="bg1"/>
                </a:solidFill>
                <a:latin typeface="Open Sans"/>
              </a:rPr>
              <a:t>September 2018</a:t>
            </a:r>
            <a:endParaRPr lang="en-US" sz="1400" dirty="0">
              <a:solidFill>
                <a:schemeClr val="bg1"/>
              </a:solidFill>
              <a:latin typeface="Open Sans"/>
            </a:endParaRPr>
          </a:p>
        </p:txBody>
      </p:sp>
      <p:sp>
        <p:nvSpPr>
          <p:cNvPr id="8" name="Rectangle 6"/>
          <p:cNvSpPr>
            <a:spLocks noGrp="1" noChangeArrowheads="1"/>
          </p:cNvSpPr>
          <p:nvPr>
            <p:ph type="ctrTitle"/>
          </p:nvPr>
        </p:nvSpPr>
        <p:spPr>
          <a:xfrm>
            <a:off x="1676400" y="3352800"/>
            <a:ext cx="7467600" cy="2384425"/>
          </a:xfrm>
          <a:noFill/>
        </p:spPr>
        <p:txBody>
          <a:bodyPr>
            <a:normAutofit/>
          </a:bodyPr>
          <a:lstStyle/>
          <a:p>
            <a:r>
              <a:rPr lang="en-AU" sz="4000" dirty="0">
                <a:solidFill>
                  <a:schemeClr val="bg1"/>
                </a:solidFill>
              </a:rPr>
              <a:t>2D game </a:t>
            </a:r>
            <a:r>
              <a:rPr lang="en-ID" sz="4000" dirty="0"/>
              <a:t>environment and world development</a:t>
            </a:r>
            <a:endParaRPr lang="en-US" sz="2800" dirty="0">
              <a:solidFill>
                <a:schemeClr val="bg1"/>
              </a:solidFill>
            </a:endParaRPr>
          </a:p>
        </p:txBody>
      </p:sp>
    </p:spTree>
    <p:extLst>
      <p:ext uri="{BB962C8B-B14F-4D97-AF65-F5344CB8AC3E}">
        <p14:creationId xmlns:p14="http://schemas.microsoft.com/office/powerpoint/2010/main" val="420442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Open the sprite inspector</a:t>
            </a:r>
          </a:p>
        </p:txBody>
      </p:sp>
      <p:pic>
        <p:nvPicPr>
          <p:cNvPr id="5" name="Gambar 4"/>
          <p:cNvPicPr>
            <a:picLocks noChangeAspect="1"/>
          </p:cNvPicPr>
          <p:nvPr/>
        </p:nvPicPr>
        <p:blipFill>
          <a:blip r:embed="rId2"/>
          <a:stretch>
            <a:fillRect/>
          </a:stretch>
        </p:blipFill>
        <p:spPr>
          <a:xfrm>
            <a:off x="3429000" y="2961645"/>
            <a:ext cx="3225594" cy="3436245"/>
          </a:xfrm>
          <a:prstGeom prst="rect">
            <a:avLst/>
          </a:prstGeom>
        </p:spPr>
      </p:pic>
      <p:sp>
        <p:nvSpPr>
          <p:cNvPr id="6" name="Persegi Panjang 5"/>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4055110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Sprite Inspector</a:t>
            </a:r>
          </a:p>
        </p:txBody>
      </p:sp>
      <p:sp>
        <p:nvSpPr>
          <p:cNvPr id="3" name="Tampungan Konten 2"/>
          <p:cNvSpPr>
            <a:spLocks noGrp="1"/>
          </p:cNvSpPr>
          <p:nvPr>
            <p:ph idx="1"/>
          </p:nvPr>
        </p:nvSpPr>
        <p:spPr/>
        <p:txBody>
          <a:bodyPr>
            <a:normAutofit/>
          </a:bodyPr>
          <a:lstStyle/>
          <a:p>
            <a:r>
              <a:rPr lang="en-ID" dirty="0"/>
              <a:t>For Texture Type when we click on the drop-down box next to Texture Type, we are presented with the types of textures that Unity makes use of, As we are working in 2D, we would like to use an image, and therefore, a sprite, as our background. Thus, we will select Sprite as our Texture Type.</a:t>
            </a:r>
          </a:p>
          <a:p>
            <a:r>
              <a:rPr lang="en-ID" dirty="0"/>
              <a:t>For the Sprite Mode, we are presented with two options: Single and Multiple, choose Single as we want to create only one sprite that uses the whole image. </a:t>
            </a:r>
          </a:p>
          <a:p>
            <a:endParaRPr lang="en-ID" dirty="0"/>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348148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Sprite Inspector</a:t>
            </a:r>
          </a:p>
        </p:txBody>
      </p:sp>
      <p:sp>
        <p:nvSpPr>
          <p:cNvPr id="3" name="Tampungan Konten 2"/>
          <p:cNvSpPr>
            <a:spLocks noGrp="1"/>
          </p:cNvSpPr>
          <p:nvPr>
            <p:ph idx="1"/>
          </p:nvPr>
        </p:nvSpPr>
        <p:spPr/>
        <p:txBody>
          <a:bodyPr>
            <a:normAutofit/>
          </a:bodyPr>
          <a:lstStyle/>
          <a:p>
            <a:r>
              <a:rPr lang="en-ID" dirty="0"/>
              <a:t>The Pixels to Units property is used when we import an image and it either appears much smaller or much larger than intended.</a:t>
            </a:r>
          </a:p>
          <a:p>
            <a:r>
              <a:rPr lang="en-ID" dirty="0"/>
              <a:t>The Pivot property sets the point on the image from where you would like to move it. </a:t>
            </a:r>
          </a:p>
          <a:p>
            <a:r>
              <a:rPr lang="en-ID" dirty="0"/>
              <a:t>The Filter Mode setting determines how the texture used for the sprite gets filtered. </a:t>
            </a:r>
          </a:p>
          <a:p>
            <a:r>
              <a:rPr lang="en-ID" dirty="0"/>
              <a:t>The Max Size setting sets the maximum size when importing the texture for our background sprite. </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153748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Sprite Format</a:t>
            </a:r>
          </a:p>
        </p:txBody>
      </p:sp>
      <p:sp>
        <p:nvSpPr>
          <p:cNvPr id="3" name="Tampungan Konten 2"/>
          <p:cNvSpPr>
            <a:spLocks noGrp="1"/>
          </p:cNvSpPr>
          <p:nvPr>
            <p:ph idx="1"/>
          </p:nvPr>
        </p:nvSpPr>
        <p:spPr/>
        <p:txBody>
          <a:bodyPr>
            <a:normAutofit/>
          </a:bodyPr>
          <a:lstStyle/>
          <a:p>
            <a:pPr marL="0" indent="0">
              <a:buNone/>
            </a:pPr>
            <a:r>
              <a:rPr lang="en-ID" dirty="0"/>
              <a:t>There are several options available that will represent the image internally: </a:t>
            </a:r>
          </a:p>
          <a:p>
            <a:r>
              <a:rPr lang="en-ID" i="1" dirty="0"/>
              <a:t>Compressed: This is the default and is the most commonly used option, being the smallest in size </a:t>
            </a:r>
          </a:p>
          <a:p>
            <a:r>
              <a:rPr lang="en-ID" i="1" dirty="0"/>
              <a:t>16 bits: This option is for images that are larger in size and higher in quality than Compressed, but lower in quality when compared to </a:t>
            </a:r>
            <a:r>
              <a:rPr lang="en-ID" i="1" dirty="0" err="1"/>
              <a:t>Truecolor</a:t>
            </a:r>
            <a:r>
              <a:rPr lang="en-ID" i="1" dirty="0"/>
              <a:t> </a:t>
            </a:r>
          </a:p>
          <a:p>
            <a:r>
              <a:rPr lang="en-ID" i="1" dirty="0" err="1"/>
              <a:t>Truecolor</a:t>
            </a:r>
            <a:r>
              <a:rPr lang="en-ID" i="1" dirty="0"/>
              <a:t>: This is the highest quality option, but the largest in size</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407071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Let’s Start creating the background</a:t>
            </a:r>
          </a:p>
        </p:txBody>
      </p:sp>
      <p:sp>
        <p:nvSpPr>
          <p:cNvPr id="3" name="Tampungan Konten 2"/>
          <p:cNvSpPr>
            <a:spLocks noGrp="1"/>
          </p:cNvSpPr>
          <p:nvPr>
            <p:ph idx="1"/>
          </p:nvPr>
        </p:nvSpPr>
        <p:spPr/>
        <p:txBody>
          <a:bodyPr/>
          <a:lstStyle/>
          <a:p>
            <a:r>
              <a:rPr lang="en-ID" dirty="0"/>
              <a:t>Select the </a:t>
            </a:r>
            <a:r>
              <a:rPr lang="en-ID" dirty="0" err="1"/>
              <a:t>GameObject</a:t>
            </a:r>
            <a:r>
              <a:rPr lang="en-ID" dirty="0"/>
              <a:t> drop-down box from the top toolbar by going to </a:t>
            </a:r>
            <a:r>
              <a:rPr lang="en-ID" dirty="0" err="1"/>
              <a:t>GameObject</a:t>
            </a:r>
            <a:r>
              <a:rPr lang="en-ID" dirty="0"/>
              <a:t> | Create Other | Sprite. </a:t>
            </a:r>
          </a:p>
          <a:p>
            <a:r>
              <a:rPr lang="en-ID" dirty="0"/>
              <a:t>The </a:t>
            </a:r>
            <a:r>
              <a:rPr lang="en-ID" dirty="0" err="1"/>
              <a:t>GameObject</a:t>
            </a:r>
            <a:r>
              <a:rPr lang="en-ID" dirty="0"/>
              <a:t> we have just created will be empty within the Scene </a:t>
            </a:r>
          </a:p>
        </p:txBody>
      </p:sp>
      <p:pic>
        <p:nvPicPr>
          <p:cNvPr id="5" name="Gambar 4"/>
          <p:cNvPicPr>
            <a:picLocks noChangeAspect="1"/>
          </p:cNvPicPr>
          <p:nvPr/>
        </p:nvPicPr>
        <p:blipFill>
          <a:blip r:embed="rId2"/>
          <a:stretch>
            <a:fillRect/>
          </a:stretch>
        </p:blipFill>
        <p:spPr>
          <a:xfrm>
            <a:off x="3810000" y="4953000"/>
            <a:ext cx="3048000" cy="1735567"/>
          </a:xfrm>
          <a:prstGeom prst="rect">
            <a:avLst/>
          </a:prstGeom>
        </p:spPr>
      </p:pic>
      <p:sp>
        <p:nvSpPr>
          <p:cNvPr id="4" name="Subjudul 3"/>
          <p:cNvSpPr>
            <a:spLocks noGrp="1"/>
          </p:cNvSpPr>
          <p:nvPr>
            <p:ph type="subTitle" idx="13"/>
          </p:nvPr>
        </p:nvSpPr>
        <p:spPr/>
        <p:txBody>
          <a:bodyPr/>
          <a:lstStyle/>
          <a:p>
            <a:endParaRPr lang="en-ID"/>
          </a:p>
        </p:txBody>
      </p:sp>
      <p:sp>
        <p:nvSpPr>
          <p:cNvPr id="6" name="Persegi Panjang 5"/>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136212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Background</a:t>
            </a:r>
          </a:p>
        </p:txBody>
      </p:sp>
      <p:sp>
        <p:nvSpPr>
          <p:cNvPr id="3" name="Tampungan Konten 2"/>
          <p:cNvSpPr>
            <a:spLocks noGrp="1"/>
          </p:cNvSpPr>
          <p:nvPr>
            <p:ph idx="1"/>
          </p:nvPr>
        </p:nvSpPr>
        <p:spPr/>
        <p:txBody>
          <a:bodyPr/>
          <a:lstStyle/>
          <a:p>
            <a:pPr marL="0" indent="0">
              <a:buNone/>
            </a:pPr>
            <a:r>
              <a:rPr lang="en-ID" dirty="0"/>
              <a:t>We need to assign the sprite asset we created to the </a:t>
            </a:r>
            <a:r>
              <a:rPr lang="en-ID" dirty="0" err="1"/>
              <a:t>GameObject</a:t>
            </a:r>
            <a:r>
              <a:rPr lang="en-ID" dirty="0"/>
              <a:t> by clicking on the circle next to Sprite</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a:stretch>
            <a:fillRect/>
          </a:stretch>
        </p:blipFill>
        <p:spPr>
          <a:xfrm>
            <a:off x="4114800" y="4343400"/>
            <a:ext cx="2647950" cy="1028700"/>
          </a:xfrm>
          <a:prstGeom prst="rect">
            <a:avLst/>
          </a:prstGeom>
        </p:spPr>
      </p:pic>
      <p:sp>
        <p:nvSpPr>
          <p:cNvPr id="6" name="Persegi Panjang 5"/>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99446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The Background</a:t>
            </a:r>
          </a:p>
        </p:txBody>
      </p:sp>
      <p:sp>
        <p:nvSpPr>
          <p:cNvPr id="3" name="Tampungan Konten 2"/>
          <p:cNvSpPr>
            <a:spLocks noGrp="1"/>
          </p:cNvSpPr>
          <p:nvPr>
            <p:ph idx="1"/>
          </p:nvPr>
        </p:nvSpPr>
        <p:spPr>
          <a:xfrm>
            <a:off x="1911350" y="2852936"/>
            <a:ext cx="3879850" cy="3616487"/>
          </a:xfrm>
        </p:spPr>
        <p:txBody>
          <a:bodyPr/>
          <a:lstStyle/>
          <a:p>
            <a:pPr marL="0" indent="0">
              <a:buNone/>
            </a:pPr>
            <a:r>
              <a:rPr lang="en-ID" dirty="0"/>
              <a:t>Under the Assets tab, we can find and select our asset,</a:t>
            </a:r>
          </a:p>
        </p:txBody>
      </p:sp>
      <p:pic>
        <p:nvPicPr>
          <p:cNvPr id="6" name="Gambar 5"/>
          <p:cNvPicPr>
            <a:picLocks noChangeAspect="1"/>
          </p:cNvPicPr>
          <p:nvPr/>
        </p:nvPicPr>
        <p:blipFill>
          <a:blip r:embed="rId2"/>
          <a:stretch>
            <a:fillRect/>
          </a:stretch>
        </p:blipFill>
        <p:spPr>
          <a:xfrm>
            <a:off x="6324600" y="1524000"/>
            <a:ext cx="2171700" cy="5105400"/>
          </a:xfrm>
          <a:prstGeom prst="rect">
            <a:avLst/>
          </a:prstGeom>
        </p:spPr>
      </p:pic>
      <p:sp>
        <p:nvSpPr>
          <p:cNvPr id="7" name="Persegi Panjang 6"/>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3434274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err="1"/>
              <a:t>GameObject</a:t>
            </a:r>
            <a:r>
              <a:rPr lang="en-ID" dirty="0"/>
              <a:t> Inspector</a:t>
            </a:r>
          </a:p>
        </p:txBody>
      </p:sp>
      <p:sp>
        <p:nvSpPr>
          <p:cNvPr id="3" name="Tampungan Konten 2"/>
          <p:cNvSpPr>
            <a:spLocks noGrp="1"/>
          </p:cNvSpPr>
          <p:nvPr>
            <p:ph idx="1"/>
          </p:nvPr>
        </p:nvSpPr>
        <p:spPr/>
        <p:txBody>
          <a:bodyPr>
            <a:normAutofit fontScale="85000" lnSpcReduction="20000"/>
          </a:bodyPr>
          <a:lstStyle/>
          <a:p>
            <a:pPr marL="0" indent="0">
              <a:buNone/>
            </a:pPr>
            <a:r>
              <a:rPr lang="en-ID" b="1" dirty="0"/>
              <a:t>Position Background</a:t>
            </a:r>
          </a:p>
          <a:p>
            <a:pPr marL="0" indent="0">
              <a:buNone/>
            </a:pPr>
            <a:r>
              <a:rPr lang="en-ID" dirty="0"/>
              <a:t>To position the background so that it fits perfectly within the 2D Camera View,  we go to Inspector | Transform | Position and set the following values: X = 0, Y = 0 and Z = 0</a:t>
            </a:r>
          </a:p>
          <a:p>
            <a:pPr marL="0" indent="0">
              <a:buNone/>
            </a:pPr>
            <a:r>
              <a:rPr lang="en-ID" b="1" dirty="0" err="1"/>
              <a:t>Color</a:t>
            </a:r>
            <a:r>
              <a:rPr lang="en-ID" b="1" dirty="0"/>
              <a:t> background</a:t>
            </a:r>
          </a:p>
          <a:p>
            <a:pPr marL="0" indent="0">
              <a:buNone/>
            </a:pPr>
            <a:r>
              <a:rPr lang="en-ID" dirty="0"/>
              <a:t>We also have the option to </a:t>
            </a:r>
            <a:r>
              <a:rPr lang="en-ID" dirty="0" err="1"/>
              <a:t>color</a:t>
            </a:r>
            <a:r>
              <a:rPr lang="en-ID" dirty="0"/>
              <a:t> the background or use advanced artistic effects by choosing </a:t>
            </a:r>
            <a:r>
              <a:rPr lang="en-ID" dirty="0" err="1"/>
              <a:t>shaders</a:t>
            </a:r>
            <a:r>
              <a:rPr lang="en-ID" dirty="0"/>
              <a:t> to use on the material of our image. Unity comes with a basic set  of </a:t>
            </a:r>
            <a:r>
              <a:rPr lang="en-ID" dirty="0" err="1"/>
              <a:t>shaders</a:t>
            </a:r>
            <a:r>
              <a:rPr lang="en-ID" dirty="0"/>
              <a:t>.</a:t>
            </a:r>
          </a:p>
          <a:p>
            <a:pPr marL="0" indent="0">
              <a:buNone/>
            </a:pPr>
            <a:r>
              <a:rPr lang="en-ID" b="1" dirty="0"/>
              <a:t>Layer background</a:t>
            </a:r>
          </a:p>
          <a:p>
            <a:pPr marL="0" indent="0">
              <a:buNone/>
            </a:pPr>
            <a:r>
              <a:rPr lang="en-ID" dirty="0"/>
              <a:t>We can leave our background on the default layer as it needs to be beneath all the images that we will create on layers above it. This layer is known as the Sorting layer.</a:t>
            </a:r>
          </a:p>
        </p:txBody>
      </p:sp>
      <p:sp>
        <p:nvSpPr>
          <p:cNvPr id="4" name="Subjudul 3"/>
          <p:cNvSpPr>
            <a:spLocks noGrp="1"/>
          </p:cNvSpPr>
          <p:nvPr>
            <p:ph type="subTitle" idx="13"/>
          </p:nvPr>
        </p:nvSpPr>
        <p:spPr/>
        <p:txBody>
          <a:bodyPr>
            <a:normAutofit fontScale="70000" lnSpcReduction="20000"/>
          </a:bodyPr>
          <a:lstStyle/>
          <a:p>
            <a:pPr marL="0" indent="0">
              <a:buNone/>
            </a:pPr>
            <a:r>
              <a:rPr lang="en-ID" dirty="0"/>
              <a:t>The settings that we set for the </a:t>
            </a:r>
            <a:r>
              <a:rPr lang="en-ID" dirty="0" err="1"/>
              <a:t>GameObject</a:t>
            </a:r>
            <a:r>
              <a:rPr lang="en-ID" dirty="0"/>
              <a:t> within the Inspector will take effect within the Scene View</a:t>
            </a:r>
          </a:p>
        </p:txBody>
      </p:sp>
    </p:spTree>
    <p:extLst>
      <p:ext uri="{BB962C8B-B14F-4D97-AF65-F5344CB8AC3E}">
        <p14:creationId xmlns:p14="http://schemas.microsoft.com/office/powerpoint/2010/main" val="1301129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err="1"/>
              <a:t>GameObject</a:t>
            </a:r>
            <a:r>
              <a:rPr lang="en-ID" dirty="0"/>
              <a:t> Inspector</a:t>
            </a:r>
          </a:p>
        </p:txBody>
      </p:sp>
      <p:sp>
        <p:nvSpPr>
          <p:cNvPr id="3" name="Tampungan Konten 2"/>
          <p:cNvSpPr>
            <a:spLocks noGrp="1"/>
          </p:cNvSpPr>
          <p:nvPr>
            <p:ph idx="1"/>
          </p:nvPr>
        </p:nvSpPr>
        <p:spPr/>
        <p:txBody>
          <a:bodyPr>
            <a:normAutofit lnSpcReduction="10000"/>
          </a:bodyPr>
          <a:lstStyle/>
          <a:p>
            <a:pPr marL="0" indent="0">
              <a:buNone/>
            </a:pPr>
            <a:r>
              <a:rPr lang="en-ID" dirty="0"/>
              <a:t>Position Background</a:t>
            </a:r>
          </a:p>
          <a:p>
            <a:pPr marL="0" indent="0">
              <a:buNone/>
            </a:pPr>
            <a:r>
              <a:rPr lang="en-ID" dirty="0"/>
              <a:t>To position the background so that it fits perfectly within the 2D Camera View,  we go to Inspector | Transform | Position and set the following values: X = 0, Y = 0 and Z = 0</a:t>
            </a:r>
          </a:p>
          <a:p>
            <a:pPr marL="0" indent="0">
              <a:buNone/>
            </a:pPr>
            <a:r>
              <a:rPr lang="en-ID" dirty="0" err="1"/>
              <a:t>Color</a:t>
            </a:r>
            <a:r>
              <a:rPr lang="en-ID" dirty="0"/>
              <a:t> background</a:t>
            </a:r>
          </a:p>
          <a:p>
            <a:pPr marL="0" indent="0">
              <a:buNone/>
            </a:pPr>
            <a:r>
              <a:rPr lang="en-ID" dirty="0"/>
              <a:t>We also have the option to </a:t>
            </a:r>
            <a:r>
              <a:rPr lang="en-ID" dirty="0" err="1"/>
              <a:t>color</a:t>
            </a:r>
            <a:r>
              <a:rPr lang="en-ID" dirty="0"/>
              <a:t> the background or use advanced artistic effects by choosing </a:t>
            </a:r>
            <a:r>
              <a:rPr lang="en-ID" dirty="0" err="1"/>
              <a:t>shaders</a:t>
            </a:r>
            <a:r>
              <a:rPr lang="en-ID" dirty="0"/>
              <a:t> to use on the material of our image. Unity comes with a basic set  of </a:t>
            </a:r>
            <a:r>
              <a:rPr lang="en-ID" dirty="0" err="1"/>
              <a:t>shaders</a:t>
            </a:r>
            <a:r>
              <a:rPr lang="en-ID" dirty="0"/>
              <a:t>.</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994268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p:cNvSpPr>
            <a:spLocks noGrp="1"/>
          </p:cNvSpPr>
          <p:nvPr>
            <p:ph type="title"/>
          </p:nvPr>
        </p:nvSpPr>
        <p:spPr/>
        <p:txBody>
          <a:bodyPr/>
          <a:lstStyle/>
          <a:p>
            <a:r>
              <a:rPr lang="en-ID" dirty="0"/>
              <a:t>Setting a background </a:t>
            </a:r>
            <a:br>
              <a:rPr lang="en-ID" dirty="0"/>
            </a:br>
            <a:r>
              <a:rPr lang="en-ID" dirty="0"/>
              <a:t>using a </a:t>
            </a:r>
            <a:r>
              <a:rPr lang="en-ID" dirty="0" err="1"/>
              <a:t>tileset</a:t>
            </a:r>
            <a:endParaRPr lang="en-ID" dirty="0"/>
          </a:p>
        </p:txBody>
      </p:sp>
    </p:spTree>
    <p:extLst>
      <p:ext uri="{BB962C8B-B14F-4D97-AF65-F5344CB8AC3E}">
        <p14:creationId xmlns:p14="http://schemas.microsoft.com/office/powerpoint/2010/main" val="66247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060848"/>
            <a:ext cx="7453064" cy="4492352"/>
          </a:xfrm>
        </p:spPr>
        <p:txBody>
          <a:bodyPr>
            <a:normAutofit/>
          </a:bodyPr>
          <a:lstStyle/>
          <a:p>
            <a:pPr algn="ctr"/>
            <a:br>
              <a:rPr lang="en-US" sz="2400" dirty="0"/>
            </a:br>
            <a:br>
              <a:rPr lang="en-US" sz="2400" dirty="0"/>
            </a:br>
            <a:r>
              <a:rPr lang="en-US" sz="2400" dirty="0"/>
              <a:t>These slides have been adapted from:</a:t>
            </a:r>
            <a:br>
              <a:rPr lang="en-US" sz="2400" dirty="0"/>
            </a:br>
            <a:br>
              <a:rPr lang="en-US" sz="2400" dirty="0"/>
            </a:br>
            <a:r>
              <a:rPr lang="en-US" sz="2400" dirty="0"/>
              <a:t>Pereira, V. (2014). Learning Unity 2D Game Development by Example, </a:t>
            </a:r>
            <a:r>
              <a:rPr lang="en-US" sz="2400" dirty="0" err="1"/>
              <a:t>Packt</a:t>
            </a:r>
            <a:r>
              <a:rPr lang="en-US" sz="2400" dirty="0"/>
              <a:t> Publishing, Inc. San Francisco. ISBN: </a:t>
            </a:r>
            <a:r>
              <a:rPr lang="en-ID" sz="2400" dirty="0"/>
              <a:t>9781783559046</a:t>
            </a:r>
            <a:br>
              <a:rPr lang="en-US" sz="2400" dirty="0"/>
            </a:br>
            <a:br>
              <a:rPr lang="en-US" sz="2400" dirty="0"/>
            </a:br>
            <a:r>
              <a:rPr lang="en-US" sz="2400" dirty="0"/>
              <a:t>Chapter 2</a:t>
            </a:r>
            <a:br>
              <a:rPr lang="en-US" sz="2400" dirty="0"/>
            </a:br>
            <a:endParaRPr lang="id-ID" dirty="0"/>
          </a:p>
        </p:txBody>
      </p:sp>
      <p:sp>
        <p:nvSpPr>
          <p:cNvPr id="5" name="TextBox 4"/>
          <p:cNvSpPr txBox="1"/>
          <p:nvPr/>
        </p:nvSpPr>
        <p:spPr>
          <a:xfrm>
            <a:off x="3048000" y="816114"/>
            <a:ext cx="4169668" cy="707886"/>
          </a:xfrm>
          <a:prstGeom prst="rect">
            <a:avLst/>
          </a:prstGeom>
          <a:noFill/>
        </p:spPr>
        <p:txBody>
          <a:bodyPr wrap="none" rtlCol="0">
            <a:spAutoFit/>
          </a:bodyPr>
          <a:lstStyle/>
          <a:p>
            <a:r>
              <a:rPr lang="en-US" sz="4000" b="1" dirty="0"/>
              <a:t>Acknowledgement</a:t>
            </a:r>
          </a:p>
        </p:txBody>
      </p:sp>
    </p:spTree>
    <p:extLst>
      <p:ext uri="{BB962C8B-B14F-4D97-AF65-F5344CB8AC3E}">
        <p14:creationId xmlns:p14="http://schemas.microsoft.com/office/powerpoint/2010/main" val="994908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err="1"/>
              <a:t>GameObject</a:t>
            </a:r>
            <a:r>
              <a:rPr lang="en-ID" dirty="0"/>
              <a:t> Inspector</a:t>
            </a:r>
          </a:p>
        </p:txBody>
      </p:sp>
      <p:sp>
        <p:nvSpPr>
          <p:cNvPr id="7" name="Tampungan Konten 6"/>
          <p:cNvSpPr>
            <a:spLocks noGrp="1"/>
          </p:cNvSpPr>
          <p:nvPr>
            <p:ph idx="1"/>
          </p:nvPr>
        </p:nvSpPr>
        <p:spPr/>
        <p:txBody>
          <a:bodyPr/>
          <a:lstStyle/>
          <a:p>
            <a:pPr marL="0" indent="0">
              <a:buNone/>
            </a:pPr>
            <a:r>
              <a:rPr lang="en-ID" dirty="0"/>
              <a:t>Some games, especially platform games, puzzle games, and sandbox games use </a:t>
            </a:r>
            <a:r>
              <a:rPr lang="en-ID" dirty="0" err="1"/>
              <a:t>tilesets</a:t>
            </a:r>
            <a:r>
              <a:rPr lang="en-ID" dirty="0"/>
              <a:t> to create their backgrounds. Using a </a:t>
            </a:r>
            <a:r>
              <a:rPr lang="en-ID" dirty="0" err="1"/>
              <a:t>tileset</a:t>
            </a:r>
            <a:r>
              <a:rPr lang="en-ID" dirty="0"/>
              <a:t> makes it easier to create and edit those types of games because the tiles get reused to make the scene in different variations.</a:t>
            </a:r>
          </a:p>
        </p:txBody>
      </p:sp>
      <p:sp>
        <p:nvSpPr>
          <p:cNvPr id="4" name="Subjudul 3"/>
          <p:cNvSpPr>
            <a:spLocks noGrp="1"/>
          </p:cNvSpPr>
          <p:nvPr>
            <p:ph type="subTitle" idx="13"/>
          </p:nvPr>
        </p:nvSpPr>
        <p:spPr/>
        <p:txBody>
          <a:bodyPr>
            <a:normAutofit fontScale="77500" lnSpcReduction="20000"/>
          </a:bodyPr>
          <a:lstStyle/>
          <a:p>
            <a:pPr marL="0" indent="0">
              <a:buNone/>
            </a:pPr>
            <a:r>
              <a:rPr lang="en-ID" dirty="0" err="1"/>
              <a:t>Tilesets</a:t>
            </a:r>
            <a:r>
              <a:rPr lang="en-ID" dirty="0"/>
              <a:t> are sets of tiled images that are used to create the scene.</a:t>
            </a:r>
          </a:p>
        </p:txBody>
      </p:sp>
      <p:pic>
        <p:nvPicPr>
          <p:cNvPr id="6" name="Gambar 5"/>
          <p:cNvPicPr>
            <a:picLocks noChangeAspect="1"/>
          </p:cNvPicPr>
          <p:nvPr/>
        </p:nvPicPr>
        <p:blipFill>
          <a:blip r:embed="rId2"/>
          <a:stretch>
            <a:fillRect/>
          </a:stretch>
        </p:blipFill>
        <p:spPr>
          <a:xfrm>
            <a:off x="4076700" y="5112572"/>
            <a:ext cx="2286000" cy="1356851"/>
          </a:xfrm>
          <a:prstGeom prst="rect">
            <a:avLst/>
          </a:prstGeom>
        </p:spPr>
      </p:pic>
      <p:sp>
        <p:nvSpPr>
          <p:cNvPr id="9" name="Persegi Panjang 8"/>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176145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err="1"/>
              <a:t>Tilesets</a:t>
            </a:r>
            <a:r>
              <a:rPr lang="en-ID" dirty="0"/>
              <a:t> require the following</a:t>
            </a:r>
          </a:p>
        </p:txBody>
      </p:sp>
      <p:sp>
        <p:nvSpPr>
          <p:cNvPr id="3" name="Tampungan Konten 2"/>
          <p:cNvSpPr>
            <a:spLocks noGrp="1"/>
          </p:cNvSpPr>
          <p:nvPr>
            <p:ph idx="1"/>
          </p:nvPr>
        </p:nvSpPr>
        <p:spPr/>
        <p:txBody>
          <a:bodyPr>
            <a:normAutofit fontScale="85000" lnSpcReduction="20000"/>
          </a:bodyPr>
          <a:lstStyle/>
          <a:p>
            <a:pPr marL="0" indent="0">
              <a:buNone/>
            </a:pPr>
            <a:r>
              <a:rPr lang="en-ID" b="1" dirty="0"/>
              <a:t>Seamless textures </a:t>
            </a:r>
          </a:p>
          <a:p>
            <a:pPr marL="0" indent="0">
              <a:buNone/>
            </a:pPr>
            <a:r>
              <a:rPr lang="en-ID" dirty="0"/>
              <a:t>The images that will be used as tiles within a </a:t>
            </a:r>
            <a:r>
              <a:rPr lang="en-ID" dirty="0" err="1"/>
              <a:t>tileset</a:t>
            </a:r>
            <a:r>
              <a:rPr lang="en-ID" dirty="0"/>
              <a:t> need to be seamless and of equal or matching size. This is so when you duplicate them and then arrange them next to each other or above one another, they will then blend nicely together to create the bigger picture. </a:t>
            </a:r>
          </a:p>
          <a:p>
            <a:pPr marL="0" indent="0">
              <a:buNone/>
            </a:pPr>
            <a:r>
              <a:rPr lang="en-ID" b="1" dirty="0"/>
              <a:t>Corner pieces </a:t>
            </a:r>
          </a:p>
          <a:p>
            <a:pPr marL="0" indent="0">
              <a:buNone/>
            </a:pPr>
            <a:r>
              <a:rPr lang="en-ID" dirty="0"/>
              <a:t>Depending on the type of game we would like to create, we will more than likely require corner pieces when creating a </a:t>
            </a:r>
            <a:r>
              <a:rPr lang="en-ID" dirty="0" err="1"/>
              <a:t>tileset</a:t>
            </a:r>
            <a:r>
              <a:rPr lang="en-ID" dirty="0"/>
              <a:t> to round off the edges of a section of  the background and break up the repetition. We need to ensure that the corner  pieces can be rotated and fit together from all angles. </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3200361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err="1"/>
              <a:t>Tilesets</a:t>
            </a:r>
            <a:r>
              <a:rPr lang="en-ID" dirty="0"/>
              <a:t> require the following</a:t>
            </a:r>
          </a:p>
        </p:txBody>
      </p:sp>
      <p:sp>
        <p:nvSpPr>
          <p:cNvPr id="3" name="Tampungan Konten 2"/>
          <p:cNvSpPr>
            <a:spLocks noGrp="1"/>
          </p:cNvSpPr>
          <p:nvPr>
            <p:ph idx="1"/>
          </p:nvPr>
        </p:nvSpPr>
        <p:spPr/>
        <p:txBody>
          <a:bodyPr>
            <a:normAutofit fontScale="70000" lnSpcReduction="20000"/>
          </a:bodyPr>
          <a:lstStyle/>
          <a:p>
            <a:pPr marL="0" indent="0">
              <a:buNone/>
            </a:pPr>
            <a:r>
              <a:rPr lang="en-ID" b="1" dirty="0"/>
              <a:t>The grid settings </a:t>
            </a:r>
          </a:p>
          <a:p>
            <a:pPr marL="0" indent="0">
              <a:buNone/>
            </a:pPr>
            <a:r>
              <a:rPr lang="en-ID" dirty="0"/>
              <a:t>To easily and accurately place our tiles, we need to work with a grid that the tiles snap onto so that the tiles fit and match together properly. To edit the Unity grid settings as per our own liking, we go to Edit | Snap Settings…. We then hold </a:t>
            </a:r>
            <a:r>
              <a:rPr lang="en-ID" dirty="0" err="1"/>
              <a:t>Crtl</a:t>
            </a:r>
            <a:r>
              <a:rPr lang="en-ID" dirty="0"/>
              <a:t> + drag to place and snap our tiles onto the grid. </a:t>
            </a:r>
          </a:p>
          <a:p>
            <a:pPr marL="0" indent="0">
              <a:buNone/>
            </a:pPr>
            <a:r>
              <a:rPr lang="en-ID" b="1" dirty="0"/>
              <a:t>Creating a prefab </a:t>
            </a:r>
          </a:p>
          <a:p>
            <a:pPr marL="0" indent="0">
              <a:buNone/>
            </a:pPr>
            <a:r>
              <a:rPr lang="en-ID" dirty="0"/>
              <a:t>A prefab is a reusable </a:t>
            </a:r>
            <a:r>
              <a:rPr lang="en-ID" dirty="0" err="1"/>
              <a:t>GameObject</a:t>
            </a:r>
            <a:r>
              <a:rPr lang="en-ID" dirty="0"/>
              <a:t>. When we add a prefab to the scene, then an instance of that </a:t>
            </a:r>
            <a:r>
              <a:rPr lang="en-ID" dirty="0" err="1"/>
              <a:t>GameObject</a:t>
            </a:r>
            <a:r>
              <a:rPr lang="en-ID" dirty="0"/>
              <a:t> is created. This means that if we make any changes to the prefab, then all the instances will automatically change, saving us a lot of time. Therefore, when dealing with a </a:t>
            </a:r>
            <a:r>
              <a:rPr lang="en-ID" dirty="0" err="1"/>
              <a:t>tileset</a:t>
            </a:r>
            <a:r>
              <a:rPr lang="en-ID" dirty="0"/>
              <a:t>, it is a good idea to create a prefab of each unique tile by dragging the </a:t>
            </a:r>
            <a:r>
              <a:rPr lang="en-ID" dirty="0" err="1"/>
              <a:t>GameObject</a:t>
            </a:r>
            <a:r>
              <a:rPr lang="en-ID" dirty="0"/>
              <a:t> in the Hierarchy tab into the Project Browser. The name of your </a:t>
            </a:r>
            <a:r>
              <a:rPr lang="en-ID" dirty="0" err="1"/>
              <a:t>GameObject</a:t>
            </a:r>
            <a:r>
              <a:rPr lang="en-ID" dirty="0"/>
              <a:t> in the Hierarchy tab will turn blue to  signify that it is now a Prefab. </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194514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Camera Settings</a:t>
            </a:r>
          </a:p>
        </p:txBody>
      </p:sp>
      <p:sp>
        <p:nvSpPr>
          <p:cNvPr id="3" name="Tampungan Konten 2"/>
          <p:cNvSpPr>
            <a:spLocks noGrp="1"/>
          </p:cNvSpPr>
          <p:nvPr>
            <p:ph idx="1"/>
          </p:nvPr>
        </p:nvSpPr>
        <p:spPr>
          <a:xfrm>
            <a:off x="1911350" y="3429001"/>
            <a:ext cx="3422650" cy="3040422"/>
          </a:xfrm>
        </p:spPr>
        <p:txBody>
          <a:bodyPr>
            <a:normAutofit fontScale="62500" lnSpcReduction="20000"/>
          </a:bodyPr>
          <a:lstStyle/>
          <a:p>
            <a:r>
              <a:rPr lang="en-ID" dirty="0"/>
              <a:t>Clear Flags: This sets which parts of the screen are to be cleared. </a:t>
            </a:r>
          </a:p>
          <a:p>
            <a:r>
              <a:rPr lang="en-ID" dirty="0"/>
              <a:t>Background: This selects which </a:t>
            </a:r>
            <a:r>
              <a:rPr lang="en-ID" dirty="0" err="1"/>
              <a:t>color</a:t>
            </a:r>
            <a:r>
              <a:rPr lang="en-ID" dirty="0"/>
              <a:t> to display behind all the objects in our scene if we have not added a skybox, background, or image that takes up the whole screen.</a:t>
            </a:r>
          </a:p>
          <a:p>
            <a:r>
              <a:rPr lang="en-ID" dirty="0"/>
              <a:t>Culling Mask: This selects which layers are to be rendered by the camera.</a:t>
            </a:r>
          </a:p>
          <a:p>
            <a:r>
              <a:rPr lang="en-ID" dirty="0"/>
              <a:t>Projection: We select Perspective if we want to work in 3D and Orthographic to set our camera mode to 2D. </a:t>
            </a:r>
          </a:p>
          <a:p>
            <a:r>
              <a:rPr lang="en-ID" dirty="0"/>
              <a:t>Size: This is the size of the camera in Orthographic (2D) mode</a:t>
            </a:r>
          </a:p>
          <a:p>
            <a:r>
              <a:rPr lang="en-ID" dirty="0"/>
              <a:t>Clipping Planes: This sets the distances from the camera that we would like to begin and end rendering.</a:t>
            </a:r>
          </a:p>
        </p:txBody>
      </p:sp>
      <p:sp>
        <p:nvSpPr>
          <p:cNvPr id="4" name="Subjudul 3"/>
          <p:cNvSpPr>
            <a:spLocks noGrp="1"/>
          </p:cNvSpPr>
          <p:nvPr>
            <p:ph type="subTitle" idx="13"/>
          </p:nvPr>
        </p:nvSpPr>
        <p:spPr>
          <a:xfrm>
            <a:off x="1907703" y="2852936"/>
            <a:ext cx="3726085" cy="504056"/>
          </a:xfrm>
        </p:spPr>
        <p:txBody>
          <a:bodyPr>
            <a:normAutofit fontScale="47500" lnSpcReduction="20000"/>
          </a:bodyPr>
          <a:lstStyle/>
          <a:p>
            <a:pPr marL="0" indent="0">
              <a:buNone/>
            </a:pPr>
            <a:r>
              <a:rPr lang="en-ID" dirty="0"/>
              <a:t>We will go through the camera settings to understand them. When we click on the Main Camera option in our scene, we get the following settings within the Inspector.</a:t>
            </a:r>
          </a:p>
        </p:txBody>
      </p:sp>
      <p:pic>
        <p:nvPicPr>
          <p:cNvPr id="6" name="Gambar 5"/>
          <p:cNvPicPr>
            <a:picLocks noChangeAspect="1"/>
          </p:cNvPicPr>
          <p:nvPr/>
        </p:nvPicPr>
        <p:blipFill>
          <a:blip r:embed="rId2"/>
          <a:stretch>
            <a:fillRect/>
          </a:stretch>
        </p:blipFill>
        <p:spPr>
          <a:xfrm>
            <a:off x="5867400" y="2653591"/>
            <a:ext cx="3114675" cy="3790950"/>
          </a:xfrm>
          <a:prstGeom prst="rect">
            <a:avLst/>
          </a:prstGeom>
        </p:spPr>
      </p:pic>
      <p:sp>
        <p:nvSpPr>
          <p:cNvPr id="7" name="Persegi Panjang 6"/>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1660191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Camera Settings</a:t>
            </a:r>
          </a:p>
        </p:txBody>
      </p:sp>
      <p:sp>
        <p:nvSpPr>
          <p:cNvPr id="3" name="Tampungan Konten 2"/>
          <p:cNvSpPr>
            <a:spLocks noGrp="1"/>
          </p:cNvSpPr>
          <p:nvPr>
            <p:ph idx="1"/>
          </p:nvPr>
        </p:nvSpPr>
        <p:spPr>
          <a:xfrm>
            <a:off x="1600200" y="3429001"/>
            <a:ext cx="4114800" cy="3040422"/>
          </a:xfrm>
        </p:spPr>
        <p:txBody>
          <a:bodyPr>
            <a:noAutofit/>
          </a:bodyPr>
          <a:lstStyle/>
          <a:p>
            <a:r>
              <a:rPr lang="en-ID" sz="1200" dirty="0"/>
              <a:t>Viewport </a:t>
            </a:r>
            <a:r>
              <a:rPr lang="en-ID" sz="1200" dirty="0" err="1"/>
              <a:t>Rect</a:t>
            </a:r>
            <a:r>
              <a:rPr lang="en-ID" sz="1200" dirty="0"/>
              <a:t>: This consists of the camera's x and y coordinates followed  by its width and height. • Depth: This is the draw order of the camera. Cameras with bigger values  will be drawn above cameras with smaller values. </a:t>
            </a:r>
          </a:p>
          <a:p>
            <a:r>
              <a:rPr lang="en-ID" sz="1200" dirty="0"/>
              <a:t>Rendering Path: This defines advanced rendering methods used by  the camera.</a:t>
            </a:r>
          </a:p>
          <a:p>
            <a:r>
              <a:rPr lang="en-ID" sz="1200" dirty="0"/>
              <a:t>Target Texture: This references the output of the Camera View to a Render Texture (pro-only feature).</a:t>
            </a:r>
          </a:p>
          <a:p>
            <a:r>
              <a:rPr lang="en-ID" sz="1200" dirty="0"/>
              <a:t>Occlusion </a:t>
            </a:r>
            <a:r>
              <a:rPr lang="en-ID" sz="1200" dirty="0" err="1"/>
              <a:t>Cullling</a:t>
            </a:r>
            <a:r>
              <a:rPr lang="en-ID" sz="1200" dirty="0"/>
              <a:t>: This disables rendering of objects not seen by the camera</a:t>
            </a:r>
          </a:p>
          <a:p>
            <a:r>
              <a:rPr lang="en-ID" sz="1200" dirty="0"/>
              <a:t>HDR: This sets High Dynamic Range rendering. (An advanced  rendering technique—visual effect that reproduces a more dynamic  range of luminosity). </a:t>
            </a:r>
          </a:p>
        </p:txBody>
      </p:sp>
      <p:sp>
        <p:nvSpPr>
          <p:cNvPr id="4" name="Subjudul 3"/>
          <p:cNvSpPr>
            <a:spLocks noGrp="1"/>
          </p:cNvSpPr>
          <p:nvPr>
            <p:ph type="subTitle" idx="13"/>
          </p:nvPr>
        </p:nvSpPr>
        <p:spPr>
          <a:xfrm>
            <a:off x="1600200" y="2852936"/>
            <a:ext cx="4267199" cy="504056"/>
          </a:xfrm>
        </p:spPr>
        <p:txBody>
          <a:bodyPr>
            <a:normAutofit fontScale="47500" lnSpcReduction="20000"/>
          </a:bodyPr>
          <a:lstStyle/>
          <a:p>
            <a:pPr marL="0" indent="0">
              <a:buNone/>
            </a:pPr>
            <a:r>
              <a:rPr lang="en-ID" dirty="0"/>
              <a:t>We will go through the camera settings to understand them. When we click on the Main Camera option in our scene, we get the following settings within the Inspector.</a:t>
            </a:r>
          </a:p>
        </p:txBody>
      </p:sp>
      <p:pic>
        <p:nvPicPr>
          <p:cNvPr id="6" name="Gambar 5"/>
          <p:cNvPicPr>
            <a:picLocks noChangeAspect="1"/>
          </p:cNvPicPr>
          <p:nvPr/>
        </p:nvPicPr>
        <p:blipFill>
          <a:blip r:embed="rId2"/>
          <a:stretch>
            <a:fillRect/>
          </a:stretch>
        </p:blipFill>
        <p:spPr>
          <a:xfrm>
            <a:off x="5867400" y="2653591"/>
            <a:ext cx="3114675" cy="3790950"/>
          </a:xfrm>
          <a:prstGeom prst="rect">
            <a:avLst/>
          </a:prstGeom>
        </p:spPr>
      </p:pic>
      <p:sp>
        <p:nvSpPr>
          <p:cNvPr id="7" name="Persegi Panjang 6"/>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22432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Foreground?</a:t>
            </a:r>
          </a:p>
        </p:txBody>
      </p:sp>
      <p:sp>
        <p:nvSpPr>
          <p:cNvPr id="3" name="Tampungan Konten 2"/>
          <p:cNvSpPr>
            <a:spLocks noGrp="1"/>
          </p:cNvSpPr>
          <p:nvPr>
            <p:ph idx="1"/>
          </p:nvPr>
        </p:nvSpPr>
        <p:spPr/>
        <p:txBody>
          <a:bodyPr/>
          <a:lstStyle/>
          <a:p>
            <a:r>
              <a:rPr lang="en-ID" dirty="0"/>
              <a:t>For the foreground, we go through the same steps as we did for the background,  the only difference being that we will need to set the foreground images to layers above the background.</a:t>
            </a:r>
          </a:p>
        </p:txBody>
      </p:sp>
      <p:sp>
        <p:nvSpPr>
          <p:cNvPr id="4" name="Subjudul 3"/>
          <p:cNvSpPr>
            <a:spLocks noGrp="1"/>
          </p:cNvSpPr>
          <p:nvPr>
            <p:ph type="subTitle" idx="13"/>
          </p:nvPr>
        </p:nvSpPr>
        <p:spPr/>
        <p:txBody>
          <a:bodyPr/>
          <a:lstStyle/>
          <a:p>
            <a:endParaRPr lang="en-ID"/>
          </a:p>
        </p:txBody>
      </p:sp>
      <p:pic>
        <p:nvPicPr>
          <p:cNvPr id="5" name="Gambar 4"/>
          <p:cNvPicPr>
            <a:picLocks noChangeAspect="1"/>
          </p:cNvPicPr>
          <p:nvPr/>
        </p:nvPicPr>
        <p:blipFill>
          <a:blip r:embed="rId2"/>
          <a:stretch>
            <a:fillRect/>
          </a:stretch>
        </p:blipFill>
        <p:spPr>
          <a:xfrm>
            <a:off x="5562600" y="4764704"/>
            <a:ext cx="3067050" cy="1597181"/>
          </a:xfrm>
          <a:prstGeom prst="rect">
            <a:avLst/>
          </a:prstGeom>
        </p:spPr>
      </p:pic>
      <p:pic>
        <p:nvPicPr>
          <p:cNvPr id="6" name="Gambar 5"/>
          <p:cNvPicPr>
            <a:picLocks noChangeAspect="1"/>
          </p:cNvPicPr>
          <p:nvPr/>
        </p:nvPicPr>
        <p:blipFill>
          <a:blip r:embed="rId3"/>
          <a:stretch>
            <a:fillRect/>
          </a:stretch>
        </p:blipFill>
        <p:spPr>
          <a:xfrm>
            <a:off x="2133600" y="5027722"/>
            <a:ext cx="2781300" cy="1162050"/>
          </a:xfrm>
          <a:prstGeom prst="rect">
            <a:avLst/>
          </a:prstGeom>
        </p:spPr>
      </p:pic>
      <p:sp>
        <p:nvSpPr>
          <p:cNvPr id="7" name="Persegi Panjang 6"/>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3429852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Backgrounds</a:t>
            </a:r>
          </a:p>
        </p:txBody>
      </p:sp>
      <p:sp>
        <p:nvSpPr>
          <p:cNvPr id="5" name="AutoShape 2" descr="Darkstalkers Bisham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6" name="Gambar 5"/>
          <p:cNvPicPr>
            <a:picLocks noChangeAspect="1"/>
          </p:cNvPicPr>
          <p:nvPr/>
        </p:nvPicPr>
        <p:blipFill>
          <a:blip r:embed="rId2"/>
          <a:stretch>
            <a:fillRect/>
          </a:stretch>
        </p:blipFill>
        <p:spPr>
          <a:xfrm>
            <a:off x="1219200" y="2762509"/>
            <a:ext cx="5638800" cy="1904495"/>
          </a:xfrm>
          <a:prstGeom prst="rect">
            <a:avLst/>
          </a:prstGeom>
        </p:spPr>
      </p:pic>
      <p:pic>
        <p:nvPicPr>
          <p:cNvPr id="7" name="Gambar 6"/>
          <p:cNvPicPr>
            <a:picLocks noChangeAspect="1"/>
          </p:cNvPicPr>
          <p:nvPr/>
        </p:nvPicPr>
        <p:blipFill>
          <a:blip r:embed="rId3"/>
          <a:stretch>
            <a:fillRect/>
          </a:stretch>
        </p:blipFill>
        <p:spPr>
          <a:xfrm>
            <a:off x="3735981" y="4754951"/>
            <a:ext cx="5048250" cy="1819718"/>
          </a:xfrm>
          <a:prstGeom prst="rect">
            <a:avLst/>
          </a:prstGeom>
        </p:spPr>
      </p:pic>
      <p:sp>
        <p:nvSpPr>
          <p:cNvPr id="8" name="Persegi Panjang 7"/>
          <p:cNvSpPr/>
          <p:nvPr/>
        </p:nvSpPr>
        <p:spPr>
          <a:xfrm>
            <a:off x="0" y="6481074"/>
            <a:ext cx="4572000" cy="430887"/>
          </a:xfrm>
          <a:prstGeom prst="rect">
            <a:avLst/>
          </a:prstGeom>
        </p:spPr>
        <p:txBody>
          <a:bodyPr>
            <a:spAutoFit/>
          </a:bodyPr>
          <a:lstStyle/>
          <a:p>
            <a:r>
              <a:rPr lang="en-ID" sz="1100" dirty="0" err="1"/>
              <a:t>Img</a:t>
            </a:r>
            <a:r>
              <a:rPr lang="en-ID" sz="1100" dirty="0"/>
              <a:t> source : </a:t>
            </a:r>
          </a:p>
          <a:p>
            <a:r>
              <a:rPr lang="en-ID" sz="1100" dirty="0"/>
              <a:t>http://www.gamesradar.com/27-most-amazing-fighting-game-backgrounds/</a:t>
            </a:r>
          </a:p>
        </p:txBody>
      </p:sp>
    </p:spTree>
    <p:extLst>
      <p:ext uri="{BB962C8B-B14F-4D97-AF65-F5344CB8AC3E}">
        <p14:creationId xmlns:p14="http://schemas.microsoft.com/office/powerpoint/2010/main" val="4024394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nique game background gif">
            <a:extLst>
              <a:ext uri="{FF2B5EF4-FFF2-40B4-BE49-F238E27FC236}">
                <a16:creationId xmlns:a16="http://schemas.microsoft.com/office/drawing/2014/main" id="{60B8EC19-277A-45A2-B926-C57C9EA4303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7620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61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nique game background gif">
            <a:extLst>
              <a:ext uri="{FF2B5EF4-FFF2-40B4-BE49-F238E27FC236}">
                <a16:creationId xmlns:a16="http://schemas.microsoft.com/office/drawing/2014/main" id="{5B4D10B7-D383-4C1E-8D19-9C2B66AEB3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38400"/>
            <a:ext cx="7315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39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unique game background gif">
            <a:extLst>
              <a:ext uri="{FF2B5EF4-FFF2-40B4-BE49-F238E27FC236}">
                <a16:creationId xmlns:a16="http://schemas.microsoft.com/office/drawing/2014/main" id="{3475131C-62B3-4435-9668-5543CC0797C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124200"/>
            <a:ext cx="73152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90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Learning Objectives</a:t>
            </a:r>
            <a:endParaRPr lang="id-ID" dirty="0"/>
          </a:p>
        </p:txBody>
      </p:sp>
      <p:sp>
        <p:nvSpPr>
          <p:cNvPr id="9" name="Subjudul 8"/>
          <p:cNvSpPr>
            <a:spLocks noGrp="1"/>
          </p:cNvSpPr>
          <p:nvPr>
            <p:ph type="subTitle" idx="13"/>
          </p:nvPr>
        </p:nvSpPr>
        <p:spPr>
          <a:xfrm>
            <a:off x="1907704" y="2852936"/>
            <a:ext cx="6840760" cy="1185664"/>
          </a:xfrm>
        </p:spPr>
        <p:txBody>
          <a:bodyPr>
            <a:noAutofit/>
          </a:bodyPr>
          <a:lstStyle/>
          <a:p>
            <a:pPr marL="0" indent="0">
              <a:buNone/>
            </a:pPr>
            <a:r>
              <a:rPr lang="en-ID" dirty="0"/>
              <a:t>LO 1 : Create 2D game for PC platform</a:t>
            </a:r>
          </a:p>
          <a:p>
            <a:pPr marL="0" indent="0">
              <a:buNone/>
            </a:pPr>
            <a:r>
              <a:rPr lang="en-ID" dirty="0"/>
              <a:t>LO 3 : Design 2D game for PC platform</a:t>
            </a:r>
          </a:p>
        </p:txBody>
      </p:sp>
    </p:spTree>
    <p:extLst>
      <p:ext uri="{BB962C8B-B14F-4D97-AF65-F5344CB8AC3E}">
        <p14:creationId xmlns:p14="http://schemas.microsoft.com/office/powerpoint/2010/main" val="994908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ascendergame.files.wordpress.com/2015/12/daynight.gif?w=700">
            <a:extLst>
              <a:ext uri="{FF2B5EF4-FFF2-40B4-BE49-F238E27FC236}">
                <a16:creationId xmlns:a16="http://schemas.microsoft.com/office/drawing/2014/main" id="{9F8E7120-F94D-48EE-94B1-BE6C28EF1F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146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oblock's impossible medley gif">
            <a:extLst>
              <a:ext uri="{FF2B5EF4-FFF2-40B4-BE49-F238E27FC236}">
                <a16:creationId xmlns:a16="http://schemas.microsoft.com/office/drawing/2014/main" id="{6906EE9F-556F-41B1-B3DE-8035D52E98F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85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221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Discussion</a:t>
            </a:r>
          </a:p>
        </p:txBody>
      </p:sp>
      <p:sp>
        <p:nvSpPr>
          <p:cNvPr id="3" name="Tampungan Konten 2"/>
          <p:cNvSpPr>
            <a:spLocks noGrp="1"/>
          </p:cNvSpPr>
          <p:nvPr>
            <p:ph idx="1"/>
          </p:nvPr>
        </p:nvSpPr>
        <p:spPr/>
        <p:txBody>
          <a:bodyPr/>
          <a:lstStyle/>
          <a:p>
            <a:r>
              <a:rPr lang="en-ID" dirty="0"/>
              <a:t>What is your favorited 2D background?</a:t>
            </a:r>
          </a:p>
          <a:p>
            <a:r>
              <a:rPr lang="en-ID" dirty="0"/>
              <a:t>Is there a more obscured way to implement game background?</a:t>
            </a:r>
          </a:p>
          <a:p>
            <a:r>
              <a:rPr lang="en-ID" dirty="0"/>
              <a:t>Discuss with your team, what kind of background you are going to use in your game</a:t>
            </a:r>
          </a:p>
        </p:txBody>
      </p:sp>
    </p:spTree>
    <p:extLst>
      <p:ext uri="{BB962C8B-B14F-4D97-AF65-F5344CB8AC3E}">
        <p14:creationId xmlns:p14="http://schemas.microsoft.com/office/powerpoint/2010/main" val="3333517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References</a:t>
            </a:r>
            <a:endParaRPr lang="id-ID" dirty="0"/>
          </a:p>
        </p:txBody>
      </p:sp>
      <p:sp>
        <p:nvSpPr>
          <p:cNvPr id="3" name="Content Placeholder 2"/>
          <p:cNvSpPr>
            <a:spLocks noGrp="1"/>
          </p:cNvSpPr>
          <p:nvPr>
            <p:ph idx="1"/>
          </p:nvPr>
        </p:nvSpPr>
        <p:spPr/>
        <p:txBody>
          <a:bodyPr/>
          <a:lstStyle/>
          <a:p>
            <a:pPr marL="0" indent="0">
              <a:buNone/>
            </a:pPr>
            <a:r>
              <a:rPr lang="en-ID" dirty="0"/>
              <a:t>Freeman, J. (2015). Unity’s New 2D Workflow</a:t>
            </a:r>
            <a:endParaRPr lang="id-ID" dirty="0"/>
          </a:p>
          <a:p>
            <a:pPr marL="0" indent="0">
              <a:buNone/>
            </a:pPr>
            <a:r>
              <a:rPr lang="en-US" dirty="0" err="1"/>
              <a:t>Vidyasagar</a:t>
            </a:r>
            <a:r>
              <a:rPr lang="en-US" dirty="0"/>
              <a:t>. (2014. </a:t>
            </a:r>
            <a:r>
              <a:rPr lang="en-ID" dirty="0"/>
              <a:t>Unity and C#: Game </a:t>
            </a:r>
            <a:r>
              <a:rPr lang="en-ID" dirty="0" err="1"/>
              <a:t>Loop.CodeProject</a:t>
            </a:r>
            <a:endParaRPr lang="en-ID" dirty="0"/>
          </a:p>
          <a:p>
            <a:pPr marL="0" indent="0">
              <a:buNone/>
            </a:pPr>
            <a:r>
              <a:rPr lang="en-US" dirty="0"/>
              <a:t>Pereira, V. (2014). Learning Unity 2D Game Development by Example. </a:t>
            </a:r>
            <a:r>
              <a:rPr lang="en-US" dirty="0" err="1"/>
              <a:t>Packt</a:t>
            </a:r>
            <a:r>
              <a:rPr lang="en-US" dirty="0"/>
              <a:t> Publishing, Inc. San Francisco. ISBN: </a:t>
            </a:r>
            <a:r>
              <a:rPr lang="en-ID" dirty="0"/>
              <a:t>9781783559046</a:t>
            </a:r>
          </a:p>
          <a:p>
            <a:pPr marL="0" indent="0">
              <a:buNone/>
            </a:pPr>
            <a:endParaRPr lang="en-ID" dirty="0"/>
          </a:p>
        </p:txBody>
      </p:sp>
      <p:sp>
        <p:nvSpPr>
          <p:cNvPr id="4" name="Subtitle 3"/>
          <p:cNvSpPr>
            <a:spLocks noGrp="1"/>
          </p:cNvSpPr>
          <p:nvPr>
            <p:ph type="subTitle" idx="13"/>
          </p:nvPr>
        </p:nvSpPr>
        <p:spPr/>
        <p:txBody>
          <a:bodyPr/>
          <a:lstStyle/>
          <a:p>
            <a:pPr marL="0" indent="0">
              <a:buNone/>
            </a:pPr>
            <a:endParaRPr lang="id-ID" dirty="0"/>
          </a:p>
        </p:txBody>
      </p:sp>
    </p:spTree>
    <p:extLst>
      <p:ext uri="{BB962C8B-B14F-4D97-AF65-F5344CB8AC3E}">
        <p14:creationId xmlns:p14="http://schemas.microsoft.com/office/powerpoint/2010/main" val="3464664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normAutofit fontScale="90000"/>
          </a:bodyPr>
          <a:lstStyle/>
          <a:p>
            <a:r>
              <a:rPr lang="en-ID" dirty="0"/>
              <a:t>What 2D game environment that you like?</a:t>
            </a:r>
          </a:p>
        </p:txBody>
      </p:sp>
      <p:sp>
        <p:nvSpPr>
          <p:cNvPr id="10" name="Tampungan Konten 9"/>
          <p:cNvSpPr>
            <a:spLocks noGrp="1"/>
          </p:cNvSpPr>
          <p:nvPr>
            <p:ph idx="1"/>
          </p:nvPr>
        </p:nvSpPr>
        <p:spPr/>
        <p:txBody>
          <a:bodyPr/>
          <a:lstStyle/>
          <a:p>
            <a:pPr marL="0" indent="0">
              <a:buNone/>
            </a:pPr>
            <a:r>
              <a:rPr lang="en-ID" dirty="0"/>
              <a:t>Is there a timeless or nostalgic meaning to the </a:t>
            </a:r>
            <a:r>
              <a:rPr lang="en-ID"/>
              <a:t>game environment?</a:t>
            </a:r>
            <a:endParaRPr lang="en-ID" dirty="0"/>
          </a:p>
        </p:txBody>
      </p:sp>
      <p:sp>
        <p:nvSpPr>
          <p:cNvPr id="11" name="Subjudul 10"/>
          <p:cNvSpPr>
            <a:spLocks noGrp="1"/>
          </p:cNvSpPr>
          <p:nvPr>
            <p:ph type="subTitle" idx="13"/>
          </p:nvPr>
        </p:nvSpPr>
        <p:spPr>
          <a:xfrm>
            <a:off x="1907704" y="2843605"/>
            <a:ext cx="6840760" cy="504056"/>
          </a:xfrm>
        </p:spPr>
        <p:txBody>
          <a:bodyPr/>
          <a:lstStyle/>
          <a:p>
            <a:endParaRPr lang="en-ID"/>
          </a:p>
        </p:txBody>
      </p:sp>
    </p:spTree>
    <p:extLst>
      <p:ext uri="{BB962C8B-B14F-4D97-AF65-F5344CB8AC3E}">
        <p14:creationId xmlns:p14="http://schemas.microsoft.com/office/powerpoint/2010/main" val="407536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normAutofit fontScale="90000"/>
          </a:bodyPr>
          <a:lstStyle/>
          <a:p>
            <a:r>
              <a:rPr lang="en-ID" dirty="0"/>
              <a:t>What is an environment in 2D games?</a:t>
            </a:r>
          </a:p>
        </p:txBody>
      </p:sp>
      <p:sp>
        <p:nvSpPr>
          <p:cNvPr id="10" name="Tampungan Konten 9"/>
          <p:cNvSpPr>
            <a:spLocks noGrp="1"/>
          </p:cNvSpPr>
          <p:nvPr>
            <p:ph idx="1"/>
          </p:nvPr>
        </p:nvSpPr>
        <p:spPr/>
        <p:txBody>
          <a:bodyPr/>
          <a:lstStyle/>
          <a:p>
            <a:pPr marL="0" indent="0">
              <a:buNone/>
            </a:pPr>
            <a:r>
              <a:rPr lang="en-ID" dirty="0"/>
              <a:t>"In many 2D tile-based games, the background is very unobtrusive. It is typically a very large distance from the game plane, meaning that there is no ambiguity as to whether or not something is part of the background or the playground. All of this amounts to a very clear level."                                                                                         – Chris </a:t>
            </a:r>
            <a:r>
              <a:rPr lang="en-ID" dirty="0" err="1"/>
              <a:t>McEntee</a:t>
            </a:r>
            <a:r>
              <a:rPr lang="en-ID" dirty="0"/>
              <a:t>, 2013</a:t>
            </a:r>
          </a:p>
        </p:txBody>
      </p:sp>
      <p:sp>
        <p:nvSpPr>
          <p:cNvPr id="11" name="Subjudul 10"/>
          <p:cNvSpPr>
            <a:spLocks noGrp="1"/>
          </p:cNvSpPr>
          <p:nvPr>
            <p:ph type="subTitle" idx="13"/>
          </p:nvPr>
        </p:nvSpPr>
        <p:spPr>
          <a:xfrm>
            <a:off x="1907704" y="2843605"/>
            <a:ext cx="6840760" cy="504056"/>
          </a:xfrm>
        </p:spPr>
        <p:txBody>
          <a:bodyPr/>
          <a:lstStyle/>
          <a:p>
            <a:endParaRPr lang="en-ID"/>
          </a:p>
        </p:txBody>
      </p:sp>
    </p:spTree>
    <p:extLst>
      <p:ext uri="{BB962C8B-B14F-4D97-AF65-F5344CB8AC3E}">
        <p14:creationId xmlns:p14="http://schemas.microsoft.com/office/powerpoint/2010/main" val="3771252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lstStyle/>
          <a:p>
            <a:r>
              <a:rPr lang="en-ID" dirty="0"/>
              <a:t>What is background?</a:t>
            </a:r>
          </a:p>
        </p:txBody>
      </p:sp>
      <p:sp>
        <p:nvSpPr>
          <p:cNvPr id="3" name="Tampungan Konten 2"/>
          <p:cNvSpPr>
            <a:spLocks noGrp="1"/>
          </p:cNvSpPr>
          <p:nvPr>
            <p:ph idx="1"/>
          </p:nvPr>
        </p:nvSpPr>
        <p:spPr/>
        <p:txBody>
          <a:bodyPr>
            <a:normAutofit lnSpcReduction="10000"/>
          </a:bodyPr>
          <a:lstStyle/>
          <a:p>
            <a:pPr marL="0" indent="0">
              <a:buNone/>
            </a:pPr>
            <a:r>
              <a:rPr lang="en-ID" dirty="0"/>
              <a:t>A background is the image or images that are furthest from view, usually behind  the characters and objects in the game. </a:t>
            </a:r>
          </a:p>
          <a:p>
            <a:pPr marL="0" indent="0">
              <a:buNone/>
            </a:pPr>
            <a:r>
              <a:rPr lang="en-ID" dirty="0"/>
              <a:t>It adds a scene to our game, an environment that our game will take place in,  to immerse the players in the game world.</a:t>
            </a:r>
          </a:p>
          <a:p>
            <a:pPr marL="0" indent="0">
              <a:buNone/>
            </a:pPr>
            <a:r>
              <a:rPr lang="en-ID" dirty="0"/>
              <a:t>Sometimes, a background can be static (non moving) and most of the time the player cannot interact with the background as it is more of a visual element to provide the setting, tone, and mood of the game.</a:t>
            </a:r>
          </a:p>
        </p:txBody>
      </p:sp>
      <p:sp>
        <p:nvSpPr>
          <p:cNvPr id="4" name="Subjudul 3"/>
          <p:cNvSpPr>
            <a:spLocks noGrp="1"/>
          </p:cNvSpPr>
          <p:nvPr>
            <p:ph type="subTitle" idx="13"/>
          </p:nvPr>
        </p:nvSpPr>
        <p:spPr/>
        <p:txBody>
          <a:bodyPr/>
          <a:lstStyle/>
          <a:p>
            <a:endParaRPr lang="en-ID"/>
          </a:p>
        </p:txBody>
      </p:sp>
    </p:spTree>
    <p:extLst>
      <p:ext uri="{BB962C8B-B14F-4D97-AF65-F5344CB8AC3E}">
        <p14:creationId xmlns:p14="http://schemas.microsoft.com/office/powerpoint/2010/main" val="270491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Judul 8"/>
          <p:cNvSpPr>
            <a:spLocks noGrp="1"/>
          </p:cNvSpPr>
          <p:nvPr>
            <p:ph type="title"/>
          </p:nvPr>
        </p:nvSpPr>
        <p:spPr/>
        <p:txBody>
          <a:bodyPr/>
          <a:lstStyle/>
          <a:p>
            <a:r>
              <a:rPr lang="en-ID" dirty="0"/>
              <a:t>Two methods to set a background</a:t>
            </a:r>
          </a:p>
        </p:txBody>
      </p:sp>
      <p:sp>
        <p:nvSpPr>
          <p:cNvPr id="10" name="Tampungan Konten 9"/>
          <p:cNvSpPr>
            <a:spLocks noGrp="1"/>
          </p:cNvSpPr>
          <p:nvPr>
            <p:ph idx="1"/>
          </p:nvPr>
        </p:nvSpPr>
        <p:spPr/>
        <p:txBody>
          <a:bodyPr>
            <a:noAutofit/>
          </a:bodyPr>
          <a:lstStyle/>
          <a:p>
            <a:pPr marL="457200" indent="-457200">
              <a:buFont typeface="+mj-lt"/>
              <a:buAutoNum type="arabicPeriod"/>
            </a:pPr>
            <a:r>
              <a:rPr lang="en-ID" dirty="0"/>
              <a:t>Using a static image </a:t>
            </a:r>
          </a:p>
          <a:p>
            <a:pPr marL="457200" indent="-457200">
              <a:buFont typeface="+mj-lt"/>
              <a:buAutoNum type="arabicPeriod"/>
            </a:pPr>
            <a:r>
              <a:rPr lang="en-ID" dirty="0"/>
              <a:t>Using a </a:t>
            </a:r>
            <a:r>
              <a:rPr lang="en-ID" dirty="0" err="1"/>
              <a:t>tileset</a:t>
            </a:r>
            <a:r>
              <a:rPr lang="en-ID" dirty="0"/>
              <a:t> </a:t>
            </a:r>
          </a:p>
        </p:txBody>
      </p:sp>
      <p:sp>
        <p:nvSpPr>
          <p:cNvPr id="11" name="Subjudul 10"/>
          <p:cNvSpPr>
            <a:spLocks noGrp="1"/>
          </p:cNvSpPr>
          <p:nvPr>
            <p:ph type="subTitle" idx="13"/>
          </p:nvPr>
        </p:nvSpPr>
        <p:spPr/>
        <p:txBody>
          <a:bodyPr/>
          <a:lstStyle/>
          <a:p>
            <a:endParaRPr lang="en-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Judul 4"/>
          <p:cNvSpPr>
            <a:spLocks noGrp="1"/>
          </p:cNvSpPr>
          <p:nvPr>
            <p:ph type="title"/>
          </p:nvPr>
        </p:nvSpPr>
        <p:spPr/>
        <p:txBody>
          <a:bodyPr/>
          <a:lstStyle/>
          <a:p>
            <a:r>
              <a:rPr lang="en-ID" dirty="0"/>
              <a:t>Setting a background </a:t>
            </a:r>
            <a:br>
              <a:rPr lang="en-ID" dirty="0"/>
            </a:br>
            <a:r>
              <a:rPr lang="en-ID" dirty="0"/>
              <a:t>using a static image</a:t>
            </a:r>
          </a:p>
        </p:txBody>
      </p:sp>
    </p:spTree>
    <p:extLst>
      <p:ext uri="{BB962C8B-B14F-4D97-AF65-F5344CB8AC3E}">
        <p14:creationId xmlns:p14="http://schemas.microsoft.com/office/powerpoint/2010/main" val="262368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p:cNvSpPr>
            <a:spLocks noGrp="1"/>
          </p:cNvSpPr>
          <p:nvPr>
            <p:ph type="title"/>
          </p:nvPr>
        </p:nvSpPr>
        <p:spPr/>
        <p:txBody>
          <a:bodyPr>
            <a:normAutofit fontScale="90000"/>
          </a:bodyPr>
          <a:lstStyle/>
          <a:p>
            <a:r>
              <a:rPr lang="en-ID" dirty="0"/>
              <a:t>Setting a background using a static image</a:t>
            </a:r>
          </a:p>
        </p:txBody>
      </p:sp>
      <p:sp>
        <p:nvSpPr>
          <p:cNvPr id="3" name="Tampungan Konten 2"/>
          <p:cNvSpPr>
            <a:spLocks noGrp="1"/>
          </p:cNvSpPr>
          <p:nvPr>
            <p:ph idx="1"/>
          </p:nvPr>
        </p:nvSpPr>
        <p:spPr>
          <a:xfrm>
            <a:off x="1911350" y="2971800"/>
            <a:ext cx="6837114" cy="3497623"/>
          </a:xfrm>
        </p:spPr>
        <p:txBody>
          <a:bodyPr/>
          <a:lstStyle/>
          <a:p>
            <a:pPr marL="0" indent="0">
              <a:buNone/>
            </a:pPr>
            <a:r>
              <a:rPr lang="en-ID" dirty="0"/>
              <a:t>Access your images in the project</a:t>
            </a:r>
          </a:p>
        </p:txBody>
      </p:sp>
      <p:pic>
        <p:nvPicPr>
          <p:cNvPr id="5" name="Gambar 4"/>
          <p:cNvPicPr>
            <a:picLocks noChangeAspect="1"/>
          </p:cNvPicPr>
          <p:nvPr/>
        </p:nvPicPr>
        <p:blipFill>
          <a:blip r:embed="rId2"/>
          <a:stretch>
            <a:fillRect/>
          </a:stretch>
        </p:blipFill>
        <p:spPr>
          <a:xfrm>
            <a:off x="3658269" y="3572848"/>
            <a:ext cx="3343275" cy="2295525"/>
          </a:xfrm>
          <a:prstGeom prst="rect">
            <a:avLst/>
          </a:prstGeom>
        </p:spPr>
      </p:pic>
      <p:sp>
        <p:nvSpPr>
          <p:cNvPr id="6" name="Persegi Panjang 5"/>
          <p:cNvSpPr/>
          <p:nvPr/>
        </p:nvSpPr>
        <p:spPr>
          <a:xfrm>
            <a:off x="914400" y="6397890"/>
            <a:ext cx="8610600" cy="461665"/>
          </a:xfrm>
          <a:prstGeom prst="rect">
            <a:avLst/>
          </a:prstGeom>
        </p:spPr>
        <p:txBody>
          <a:bodyPr wrap="square">
            <a:spAutoFit/>
          </a:bodyPr>
          <a:lstStyle/>
          <a:p>
            <a:r>
              <a:rPr lang="en-US" sz="1200" dirty="0"/>
              <a:t>Image source: </a:t>
            </a:r>
          </a:p>
          <a:p>
            <a:r>
              <a:rPr lang="en-US" sz="1200" dirty="0"/>
              <a:t>Pereira, V. (2014). Learning Unity 2D Game Development by Example. </a:t>
            </a:r>
            <a:r>
              <a:rPr lang="en-US" sz="1200" dirty="0" err="1"/>
              <a:t>Packt</a:t>
            </a:r>
            <a:r>
              <a:rPr lang="en-US" sz="1200" dirty="0"/>
              <a:t> Publishing, Inc. San Francisco. </a:t>
            </a:r>
            <a:endParaRPr lang="en-ID" sz="1200" dirty="0"/>
          </a:p>
        </p:txBody>
      </p:sp>
    </p:spTree>
    <p:extLst>
      <p:ext uri="{BB962C8B-B14F-4D97-AF65-F5344CB8AC3E}">
        <p14:creationId xmlns:p14="http://schemas.microsoft.com/office/powerpoint/2010/main" val="2593279093"/>
      </p:ext>
    </p:extLst>
  </p:cSld>
  <p:clrMapOvr>
    <a:masterClrMapping/>
  </p:clrMapOvr>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PPT 2015</Template>
  <TotalTime>0</TotalTime>
  <Words>1836</Words>
  <Application>Microsoft Office PowerPoint</Application>
  <PresentationFormat>On-screen Show (4:3)</PresentationFormat>
  <Paragraphs>116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ＭＳ Ｐゴシック</vt:lpstr>
      <vt:lpstr>Arial</vt:lpstr>
      <vt:lpstr>Calibri</vt:lpstr>
      <vt:lpstr>Open Sans</vt:lpstr>
      <vt:lpstr>Template PPT 2015</vt:lpstr>
      <vt:lpstr>2D game environment and world development</vt:lpstr>
      <vt:lpstr>  These slides have been adapted from:  Pereira, V. (2014). Learning Unity 2D Game Development by Example, Packt Publishing, Inc. San Francisco. ISBN: 9781783559046  Chapter 2 </vt:lpstr>
      <vt:lpstr>Learning Objectives</vt:lpstr>
      <vt:lpstr>What 2D game environment that you like?</vt:lpstr>
      <vt:lpstr>What is an environment in 2D games?</vt:lpstr>
      <vt:lpstr>What is background?</vt:lpstr>
      <vt:lpstr>Two methods to set a background</vt:lpstr>
      <vt:lpstr>Setting a background  using a static image</vt:lpstr>
      <vt:lpstr>Setting a background using a static image</vt:lpstr>
      <vt:lpstr>Open the sprite inspector</vt:lpstr>
      <vt:lpstr>Sprite Inspector</vt:lpstr>
      <vt:lpstr>Sprite Inspector</vt:lpstr>
      <vt:lpstr>Sprite Format</vt:lpstr>
      <vt:lpstr>Let’s Start creating the background</vt:lpstr>
      <vt:lpstr>The Background</vt:lpstr>
      <vt:lpstr>The Background</vt:lpstr>
      <vt:lpstr>GameObject Inspector</vt:lpstr>
      <vt:lpstr>GameObject Inspector</vt:lpstr>
      <vt:lpstr>Setting a background  using a tileset</vt:lpstr>
      <vt:lpstr>GameObject Inspector</vt:lpstr>
      <vt:lpstr>Tilesets require the following</vt:lpstr>
      <vt:lpstr>Tilesets require the following</vt:lpstr>
      <vt:lpstr>Camera Settings</vt:lpstr>
      <vt:lpstr>Camera Settings</vt:lpstr>
      <vt:lpstr>Foreground?</vt:lpstr>
      <vt:lpstr>Backgrounds</vt:lpstr>
      <vt:lpstr>PowerPoint Presentation</vt:lpstr>
      <vt:lpstr>PowerPoint Presentation</vt:lpstr>
      <vt:lpstr>PowerPoint Presentation</vt:lpstr>
      <vt:lpstr>PowerPoint Presentation</vt:lpstr>
      <vt:lpstr>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Dodick Zulaimi Sudirman</cp:lastModifiedBy>
  <cp:revision>40</cp:revision>
  <dcterms:created xsi:type="dcterms:W3CDTF">2015-05-04T03:33:03Z</dcterms:created>
  <dcterms:modified xsi:type="dcterms:W3CDTF">2018-07-28T05:22:55Z</dcterms:modified>
</cp:coreProperties>
</file>